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79" d="100"/>
          <a:sy n="79" d="100"/>
        </p:scale>
        <p:origin x="-1116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مثلث قائم الزاوية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عنوان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7" name="عنوان فرعي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grpSp>
        <p:nvGrpSpPr>
          <p:cNvPr id="2" name="مجموعة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شكل حر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شكل حر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شكل حر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رابط مستقيم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عنصر نائب للتاريخ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B8ABB09-4A1D-463E-8065-109CC2B7EFAA}" type="datetimeFigureOut">
              <a:rPr lang="ar-SA" smtClean="0"/>
              <a:t>01/08/1440</a:t>
            </a:fld>
            <a:endParaRPr lang="ar-SA"/>
          </a:p>
        </p:txBody>
      </p:sp>
      <p:sp>
        <p:nvSpPr>
          <p:cNvPr id="19" name="عنصر نائب للتذييل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ar-SA"/>
          </a:p>
        </p:txBody>
      </p:sp>
      <p:sp>
        <p:nvSpPr>
          <p:cNvPr id="27" name="عنصر نائب لرقم الشريحة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01/08/1440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01/08/1440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01/08/1440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7" name="عنوان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01/08/1440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7" name="شارة رتبة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شارة رتبة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01/08/1440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8" name="عنوان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مقارنة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01/08/1440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01/08/1440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6" name="عنوان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01/08/1440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01/08/1440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ar-SA" smtClean="0"/>
              <a:t>انقر فوق الأيقونة لإضافة صورة</a:t>
            </a:r>
            <a:endParaRPr kumimoji="0" lang="en-US" dirty="0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B8ABB09-4A1D-463E-8065-109CC2B7EFAA}" type="datetimeFigureOut">
              <a:rPr lang="ar-SA" smtClean="0"/>
              <a:t>01/08/1440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8" name="شكل حر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شكل حر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مثلث قائم الزاوية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رابط مستقيم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شارة رتبة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شارة رتبة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شكل حر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شكل حر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مثلث قائم الزاوية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رابط مستقيم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عنصر نائب للعنوان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0" name="عنصر نائب للنص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10" name="عنصر نائب للتاريخ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1B8ABB09-4A1D-463E-8065-109CC2B7EFAA}" type="datetimeFigureOut">
              <a:rPr lang="ar-SA" smtClean="0"/>
              <a:t>01/08/1440</a:t>
            </a:fld>
            <a:endParaRPr lang="ar-SA"/>
          </a:p>
        </p:txBody>
      </p:sp>
      <p:sp>
        <p:nvSpPr>
          <p:cNvPr id="22" name="عنصر نائب للتذييل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ar-SA"/>
          </a:p>
        </p:txBody>
      </p:sp>
      <p:sp>
        <p:nvSpPr>
          <p:cNvPr id="18" name="عنصر نائب لرقم الشريحة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1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r" rtl="1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r" rtl="1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r" rtl="1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r" rtl="1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r" rtl="1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1628801"/>
            <a:ext cx="7772400" cy="1971650"/>
          </a:xfrm>
        </p:spPr>
        <p:txBody>
          <a:bodyPr>
            <a:normAutofit fontScale="90000"/>
          </a:bodyPr>
          <a:lstStyle/>
          <a:p>
            <a:r>
              <a:rPr lang="ar-IQ" b="1" dirty="0"/>
              <a:t>كلية الادارة والاقتصاد </a:t>
            </a:r>
            <a:r>
              <a:rPr lang="en-US" dirty="0"/>
              <a:t/>
            </a:r>
            <a:br>
              <a:rPr lang="en-US" dirty="0"/>
            </a:br>
            <a:r>
              <a:rPr lang="ar-IQ" b="1" dirty="0"/>
              <a:t>جامعة ديالى </a:t>
            </a:r>
            <a:r>
              <a:rPr lang="en-US" dirty="0"/>
              <a:t/>
            </a:r>
            <a:br>
              <a:rPr lang="en-US" dirty="0"/>
            </a:br>
            <a:r>
              <a:rPr lang="ar-IQ" b="1" dirty="0"/>
              <a:t>المادة :- مبادى المحاسبة                              المرحلة الاولى </a:t>
            </a:r>
            <a:r>
              <a:rPr lang="ar-IQ" b="1" dirty="0" smtClean="0"/>
              <a:t>لقسم الاحصاء </a:t>
            </a:r>
            <a:endParaRPr lang="ar-IQ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ar-IQ" sz="4400" b="1" dirty="0" smtClean="0">
                <a:solidFill>
                  <a:schemeClr val="tx1"/>
                </a:solidFill>
              </a:rPr>
              <a:t>المدرس /  سناء ستار احمد</a:t>
            </a:r>
          </a:p>
        </p:txBody>
      </p:sp>
    </p:spTree>
    <p:extLst>
      <p:ext uri="{BB962C8B-B14F-4D97-AF65-F5344CB8AC3E}">
        <p14:creationId xmlns:p14="http://schemas.microsoft.com/office/powerpoint/2010/main" val="3661942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55576" y="1196752"/>
            <a:ext cx="8229600" cy="5040560"/>
          </a:xfrm>
        </p:spPr>
        <p:txBody>
          <a:bodyPr>
            <a:normAutofit/>
          </a:bodyPr>
          <a:lstStyle/>
          <a:p>
            <a:pPr algn="r"/>
            <a:r>
              <a:rPr lang="ar-IQ" sz="3600" u="sng" dirty="0" smtClean="0"/>
              <a:t>المحاضرة الثانية </a:t>
            </a:r>
            <a:r>
              <a:rPr lang="ar-IQ" sz="3600" dirty="0" smtClean="0"/>
              <a:t> </a:t>
            </a:r>
            <a:br>
              <a:rPr lang="ar-IQ" sz="3600" dirty="0" smtClean="0"/>
            </a:br>
            <a:r>
              <a:rPr lang="ar-IQ" sz="3600" dirty="0" smtClean="0"/>
              <a:t/>
            </a:r>
            <a:br>
              <a:rPr lang="ar-IQ" sz="3600" dirty="0" smtClean="0"/>
            </a:br>
            <a:r>
              <a:rPr lang="ar-IQ" sz="3600" dirty="0"/>
              <a:t>ا</a:t>
            </a:r>
            <a:r>
              <a:rPr lang="ar-IQ" sz="3600" dirty="0" smtClean="0"/>
              <a:t>لمعادلة </a:t>
            </a:r>
            <a:r>
              <a:rPr lang="ar-IQ" sz="3600" dirty="0"/>
              <a:t>المحاسبية واثر الاحداث والعمليات المحاسبية عليها </a:t>
            </a:r>
            <a:r>
              <a:rPr lang="ar-IQ" b="1" dirty="0"/>
              <a:t/>
            </a:r>
            <a:br>
              <a:rPr lang="ar-IQ" b="1" dirty="0"/>
            </a:b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3158499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67544" y="620688"/>
            <a:ext cx="8229600" cy="547260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ar-IQ" sz="2800" b="1" dirty="0" smtClean="0"/>
          </a:p>
          <a:p>
            <a:pPr marL="0" indent="0">
              <a:buNone/>
            </a:pPr>
            <a:endParaRPr lang="ar-IQ" sz="2800" b="1" dirty="0"/>
          </a:p>
          <a:p>
            <a:pPr marL="0" indent="0">
              <a:buNone/>
            </a:pPr>
            <a:r>
              <a:rPr lang="ar-IQ" sz="2800" b="1" dirty="0" smtClean="0"/>
              <a:t>لتوضيح </a:t>
            </a:r>
            <a:r>
              <a:rPr lang="ar-IQ" sz="2800" b="1" dirty="0"/>
              <a:t>المعادلة المحاسبية </a:t>
            </a:r>
            <a:r>
              <a:rPr lang="ar-IQ" sz="2800" b="1" dirty="0" err="1"/>
              <a:t>نبدا</a:t>
            </a:r>
            <a:r>
              <a:rPr lang="ar-IQ" sz="2800" b="1" dirty="0"/>
              <a:t> بالسؤال الاتي </a:t>
            </a:r>
            <a:r>
              <a:rPr lang="ar-IQ" sz="2800" b="1" dirty="0" smtClean="0"/>
              <a:t>:-</a:t>
            </a:r>
            <a:endParaRPr lang="ar-IQ" sz="2800" dirty="0" smtClean="0"/>
          </a:p>
          <a:p>
            <a:pPr marL="0" indent="0">
              <a:buNone/>
            </a:pPr>
            <a:endParaRPr lang="ar-IQ" sz="2800" dirty="0"/>
          </a:p>
          <a:p>
            <a:r>
              <a:rPr lang="ar-IQ" sz="2800" b="1" dirty="0"/>
              <a:t>من اين تأتي  مصادر الاموال او كيف نكون مشروع :-</a:t>
            </a:r>
            <a:endParaRPr lang="en-US" sz="2800" dirty="0"/>
          </a:p>
          <a:p>
            <a:r>
              <a:rPr lang="ar-IQ" sz="2800" b="1" dirty="0"/>
              <a:t>                                مصادر الاموال </a:t>
            </a:r>
            <a:endParaRPr lang="en-US" sz="2800" dirty="0"/>
          </a:p>
          <a:p>
            <a:r>
              <a:rPr lang="ar-IQ" sz="2800" b="1" dirty="0"/>
              <a:t> </a:t>
            </a:r>
            <a:r>
              <a:rPr lang="ar-IQ" sz="2800" b="1" dirty="0" smtClean="0"/>
              <a:t>                     </a:t>
            </a:r>
            <a:r>
              <a:rPr lang="ar-IQ" sz="2800" b="1" dirty="0"/>
              <a:t>مصادر ذاتية            </a:t>
            </a:r>
            <a:r>
              <a:rPr lang="ar-IQ" sz="2800" b="1" dirty="0" smtClean="0"/>
              <a:t>   من  </a:t>
            </a:r>
            <a:r>
              <a:rPr lang="ar-IQ" sz="2800" b="1" dirty="0"/>
              <a:t>الغير</a:t>
            </a:r>
            <a:endParaRPr lang="en-US" sz="2800" dirty="0"/>
          </a:p>
          <a:p>
            <a:r>
              <a:rPr lang="ar-SA" sz="2800" b="1" dirty="0"/>
              <a:t>       </a:t>
            </a:r>
            <a:r>
              <a:rPr lang="ar-SA" sz="2800" b="1" dirty="0" smtClean="0"/>
              <a:t>   </a:t>
            </a:r>
            <a:r>
              <a:rPr lang="ar-IQ" sz="2800" b="1" dirty="0"/>
              <a:t>مثلا  </a:t>
            </a:r>
            <a:r>
              <a:rPr lang="ar-IQ" sz="2800" b="1" dirty="0" smtClean="0"/>
              <a:t>       10000                  </a:t>
            </a:r>
            <a:r>
              <a:rPr lang="ar-IQ" sz="2800" b="1" dirty="0"/>
              <a:t>5000  </a:t>
            </a:r>
            <a:endParaRPr lang="en-US" sz="2800" dirty="0"/>
          </a:p>
          <a:p>
            <a:r>
              <a:rPr lang="ar-IQ" sz="2800" b="1" dirty="0" smtClean="0"/>
              <a:t>                          </a:t>
            </a:r>
            <a:r>
              <a:rPr lang="ar-IQ" sz="2800" b="1" dirty="0"/>
              <a:t>راس المال           القروض</a:t>
            </a:r>
            <a:endParaRPr lang="en-US" sz="2800" dirty="0"/>
          </a:p>
          <a:p>
            <a:r>
              <a:rPr lang="ar-IQ" sz="2800" b="1" dirty="0"/>
              <a:t>                         </a:t>
            </a:r>
            <a:r>
              <a:rPr lang="ar-IQ" sz="2800" b="1" dirty="0" smtClean="0"/>
              <a:t>             </a:t>
            </a:r>
            <a:r>
              <a:rPr lang="ar-IQ" sz="2800" b="1" dirty="0"/>
              <a:t>=  15000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772084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67544" y="764704"/>
            <a:ext cx="8229600" cy="5688632"/>
          </a:xfrm>
        </p:spPr>
        <p:txBody>
          <a:bodyPr>
            <a:normAutofit/>
          </a:bodyPr>
          <a:lstStyle/>
          <a:p>
            <a:pPr lvl="0"/>
            <a:r>
              <a:rPr lang="ar-IQ" b="1" dirty="0"/>
              <a:t>اذن سوف يستخدم صاحب المشروع  الاموال بمجموعها والتي بلغت (15000) كالاتي </a:t>
            </a:r>
            <a:r>
              <a:rPr lang="ar-IQ" b="1" dirty="0" smtClean="0"/>
              <a:t>:-</a:t>
            </a:r>
          </a:p>
          <a:p>
            <a:pPr lvl="0"/>
            <a:endParaRPr lang="ar-IQ" b="1" dirty="0" smtClean="0"/>
          </a:p>
          <a:p>
            <a:pPr marL="109728" lvl="0" indent="0" algn="ctr">
              <a:buNone/>
            </a:pPr>
            <a:endParaRPr lang="en-US" dirty="0"/>
          </a:p>
          <a:p>
            <a:r>
              <a:rPr lang="ar-IQ" b="1" dirty="0" smtClean="0"/>
              <a:t>8000           بضاعة</a:t>
            </a:r>
            <a:endParaRPr lang="en-US" dirty="0" smtClean="0"/>
          </a:p>
          <a:p>
            <a:pPr marL="109728" indent="0">
              <a:buNone/>
            </a:pPr>
            <a:r>
              <a:rPr lang="ar-IQ" b="1" dirty="0" smtClean="0"/>
              <a:t>   3500            اثاث </a:t>
            </a:r>
            <a:endParaRPr lang="en-US" dirty="0" smtClean="0"/>
          </a:p>
          <a:p>
            <a:r>
              <a:rPr lang="ar-IQ" b="1" dirty="0" smtClean="0"/>
              <a:t>2000            </a:t>
            </a:r>
            <a:r>
              <a:rPr lang="ar-IQ" b="1" dirty="0"/>
              <a:t>مخزون </a:t>
            </a:r>
            <a:endParaRPr lang="en-US" dirty="0"/>
          </a:p>
          <a:p>
            <a:r>
              <a:rPr lang="ar-IQ" b="1" dirty="0"/>
              <a:t>1000          </a:t>
            </a:r>
            <a:r>
              <a:rPr lang="ar-IQ" b="1" dirty="0" smtClean="0"/>
              <a:t>ادوات </a:t>
            </a:r>
            <a:r>
              <a:rPr lang="ar-IQ" b="1" dirty="0"/>
              <a:t>ومطبوعات</a:t>
            </a:r>
            <a:endParaRPr lang="en-US" dirty="0"/>
          </a:p>
          <a:p>
            <a:r>
              <a:rPr lang="ar-IQ" b="1" dirty="0"/>
              <a:t>500              نقدية في الصندوق</a:t>
            </a:r>
            <a:endParaRPr lang="en-US" dirty="0"/>
          </a:p>
          <a:p>
            <a:r>
              <a:rPr lang="ar-IQ" b="1" u="sng" dirty="0"/>
              <a:t>15000  </a:t>
            </a:r>
            <a:endParaRPr lang="en-US" dirty="0"/>
          </a:p>
          <a:p>
            <a:pPr marL="109728" indent="0">
              <a:buNone/>
            </a:pPr>
            <a:r>
              <a:rPr lang="ar-IQ" b="1" dirty="0"/>
              <a:t> </a:t>
            </a:r>
            <a:endParaRPr lang="en-US" dirty="0"/>
          </a:p>
          <a:p>
            <a:pPr marL="109728" indent="0">
              <a:buNone/>
            </a:pPr>
            <a:r>
              <a:rPr lang="ar-IQ" b="1" dirty="0"/>
              <a:t> </a:t>
            </a:r>
            <a:endParaRPr lang="en-US" dirty="0"/>
          </a:p>
          <a:p>
            <a:pPr marL="109728" indent="0">
              <a:buNone/>
            </a:pP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394630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3" y="476672"/>
            <a:ext cx="5976664" cy="61206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04872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عنصر نائب للمحتوى 4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688632"/>
          </a:xfrm>
        </p:spPr>
        <p:txBody>
          <a:bodyPr>
            <a:normAutofit fontScale="85000" lnSpcReduction="20000"/>
          </a:bodyPr>
          <a:lstStyle/>
          <a:p>
            <a:pPr lvl="0"/>
            <a:r>
              <a:rPr lang="ar-IQ" b="1" dirty="0" smtClean="0"/>
              <a:t>الموجودات  </a:t>
            </a:r>
            <a:r>
              <a:rPr lang="ar-IQ" b="1" dirty="0"/>
              <a:t>المتداولة وهي :-  الموجودات التي تمتلكها المنشأة  لغرض الاستخدام او البيع لمدة تقل عن عام . وتشمل  الحسابات التالية :- نقدية في الصندوق , نقدية في المصرف , المدينون  , اوراق القبض , استثمارات قصيرة الاجل , البضاعة  , ادوات كتابية ومطبوعات , مخزون  , وغيرها</a:t>
            </a:r>
            <a:r>
              <a:rPr lang="ar-IQ" b="1" dirty="0" smtClean="0"/>
              <a:t>.</a:t>
            </a:r>
          </a:p>
          <a:p>
            <a:pPr marL="109728" lvl="0" indent="0">
              <a:buNone/>
            </a:pPr>
            <a:endParaRPr lang="en-US" dirty="0"/>
          </a:p>
          <a:p>
            <a:pPr lvl="0"/>
            <a:r>
              <a:rPr lang="ar-IQ" b="1" dirty="0"/>
              <a:t>الموجودات الثابتة وهي  :- الموجودات التي تمتلكها المنشأة  لغرض الاستخدام لمدة تزيد عن عام  , وتشمل الحسابات التالية :- المباني  , الاراضي , المعدات , الاثاث , السيارات , استثمارات طويلة الاجل وغيرها </a:t>
            </a:r>
            <a:endParaRPr lang="ar-IQ" b="1" dirty="0" smtClean="0"/>
          </a:p>
          <a:p>
            <a:pPr marL="109728" lvl="0" indent="0">
              <a:buNone/>
            </a:pPr>
            <a:endParaRPr lang="en-US" dirty="0"/>
          </a:p>
          <a:p>
            <a:pPr lvl="0"/>
            <a:r>
              <a:rPr lang="ar-IQ" b="1" dirty="0"/>
              <a:t>المطلوبات المتداولة  وهي :- وهي مبالغ على المنشأة يجب ان تسدد لمدة تقل عن عام , وتشمل الحسابات التالية :- دائنون , اوراق دفع وغيرها </a:t>
            </a:r>
            <a:r>
              <a:rPr lang="ar-IQ" b="1" dirty="0" smtClean="0"/>
              <a:t>.</a:t>
            </a:r>
          </a:p>
          <a:p>
            <a:pPr marL="109728" lvl="0" indent="0">
              <a:buNone/>
            </a:pPr>
            <a:endParaRPr lang="en-US" dirty="0"/>
          </a:p>
          <a:p>
            <a:pPr lvl="0"/>
            <a:r>
              <a:rPr lang="ar-IQ" b="1" dirty="0"/>
              <a:t>المطلوبات الثابتة وهي :- مبالغ على المنشأة  يجب ان تسدد لمدة اكثر من عام وتشمل القروض بأنواعها   ( غالبا" ما يكون القرض اكثر من سنة). </a:t>
            </a:r>
            <a:endParaRPr lang="ar-IQ" b="1" dirty="0" smtClean="0"/>
          </a:p>
          <a:p>
            <a:pPr marL="109728" lvl="0" indent="0">
              <a:buNone/>
            </a:pPr>
            <a:endParaRPr lang="en-US" dirty="0"/>
          </a:p>
          <a:p>
            <a:r>
              <a:rPr lang="ar-IQ" b="1" dirty="0"/>
              <a:t>اذن     حقوق الملكية  =     الموجودات    -     المطلوبات </a:t>
            </a:r>
            <a:endParaRPr lang="ar-IQ" b="1" dirty="0" smtClean="0"/>
          </a:p>
          <a:p>
            <a:pPr marL="109728" indent="0">
              <a:buNone/>
            </a:pPr>
            <a:endParaRPr lang="en-US" dirty="0"/>
          </a:p>
          <a:p>
            <a:r>
              <a:rPr lang="ar-IQ" b="1" dirty="0"/>
              <a:t>او       المطلوبات    =      الموجودات    -    حقوق الملكية 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3026198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وان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IQ" dirty="0">
                <a:effectLst/>
              </a:rPr>
              <a:t> </a:t>
            </a:r>
            <a:r>
              <a:rPr lang="ar-IQ" u="sng" dirty="0">
                <a:effectLst/>
              </a:rPr>
              <a:t>اثر العمليات والاحداث المالية على معادلة الميزانية </a:t>
            </a:r>
            <a:endParaRPr lang="ar-IQ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1554574"/>
            <a:ext cx="7560840" cy="48267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396081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3171095"/>
            <a:ext cx="8229600" cy="11460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625969"/>
            <a:ext cx="7344816" cy="53953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2903766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ملتقى">
  <a:themeElements>
    <a:clrScheme name="ملتقى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ملتقى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ملتقى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46</TotalTime>
  <Words>215</Words>
  <Application>Microsoft Office PowerPoint</Application>
  <PresentationFormat>عرض على الشاشة (3:4)‏</PresentationFormat>
  <Paragraphs>36</Paragraphs>
  <Slides>8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9" baseType="lpstr">
      <vt:lpstr>ملتقى</vt:lpstr>
      <vt:lpstr>كلية الادارة والاقتصاد  جامعة ديالى  المادة :- مبادى المحاسبة                              المرحلة الاولى لقسم الاحصاء </vt:lpstr>
      <vt:lpstr>المحاضرة الثانية    المعادلة المحاسبية واثر الاحداث والعمليات المحاسبية عليها  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 اثر العمليات والاحداث المالية على معادلة الميزانية 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كلية الادارة والاقتصاد  جامعة ديالى  المادة :- مبادى المحاسبة                              المرحلة الاولى لقسم الاحصاء </dc:title>
  <dc:creator>hp</dc:creator>
  <cp:lastModifiedBy>DR.Ahmed Saker 2O11</cp:lastModifiedBy>
  <cp:revision>10</cp:revision>
  <dcterms:created xsi:type="dcterms:W3CDTF">2018-12-18T06:49:02Z</dcterms:created>
  <dcterms:modified xsi:type="dcterms:W3CDTF">2019-04-06T20:38:51Z</dcterms:modified>
</cp:coreProperties>
</file>